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26" r:id="rId1"/>
  </p:sldMasterIdLst>
  <p:notesMasterIdLst>
    <p:notesMasterId r:id="rId38"/>
  </p:notesMasterIdLst>
  <p:sldIdLst>
    <p:sldId id="256" r:id="rId2"/>
    <p:sldId id="324" r:id="rId3"/>
    <p:sldId id="327" r:id="rId4"/>
    <p:sldId id="328" r:id="rId5"/>
    <p:sldId id="296" r:id="rId6"/>
    <p:sldId id="306" r:id="rId7"/>
    <p:sldId id="322" r:id="rId8"/>
    <p:sldId id="326" r:id="rId9"/>
    <p:sldId id="273" r:id="rId10"/>
    <p:sldId id="274" r:id="rId11"/>
    <p:sldId id="325" r:id="rId12"/>
    <p:sldId id="279" r:id="rId13"/>
    <p:sldId id="329" r:id="rId14"/>
    <p:sldId id="280" r:id="rId15"/>
    <p:sldId id="301" r:id="rId16"/>
    <p:sldId id="284" r:id="rId17"/>
    <p:sldId id="313" r:id="rId18"/>
    <p:sldId id="282" r:id="rId19"/>
    <p:sldId id="307" r:id="rId20"/>
    <p:sldId id="312" r:id="rId21"/>
    <p:sldId id="297" r:id="rId22"/>
    <p:sldId id="270" r:id="rId23"/>
    <p:sldId id="299" r:id="rId24"/>
    <p:sldId id="311" r:id="rId25"/>
    <p:sldId id="330" r:id="rId26"/>
    <p:sldId id="331" r:id="rId27"/>
    <p:sldId id="285" r:id="rId28"/>
    <p:sldId id="286" r:id="rId29"/>
    <p:sldId id="308" r:id="rId30"/>
    <p:sldId id="287" r:id="rId31"/>
    <p:sldId id="303" r:id="rId32"/>
    <p:sldId id="310" r:id="rId33"/>
    <p:sldId id="289" r:id="rId34"/>
    <p:sldId id="314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zlem ss" initials="Ös" lastIdx="1" clrIdx="0">
    <p:extLst>
      <p:ext uri="{19B8F6BF-5375-455C-9EA6-DF929625EA0E}">
        <p15:presenceInfo xmlns:p15="http://schemas.microsoft.com/office/powerpoint/2012/main" userId="a1a3d505004245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0F33"/>
    <a:srgbClr val="8610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149DD-8414-411C-86A8-6D98F9713C49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208F9-F4C2-4B01-BF3D-C7BC09B2C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898980-B209-44E6-90E5-64C070B3546B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333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675008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7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40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7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48703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2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3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221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7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127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309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34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7" r:id="rId1"/>
    <p:sldLayoutId id="2147484428" r:id="rId2"/>
    <p:sldLayoutId id="2147484429" r:id="rId3"/>
    <p:sldLayoutId id="2147484430" r:id="rId4"/>
    <p:sldLayoutId id="2147484431" r:id="rId5"/>
    <p:sldLayoutId id="2147484432" r:id="rId6"/>
    <p:sldLayoutId id="2147484433" r:id="rId7"/>
    <p:sldLayoutId id="2147484434" r:id="rId8"/>
    <p:sldLayoutId id="2147484435" r:id="rId9"/>
    <p:sldLayoutId id="2147484436" r:id="rId10"/>
    <p:sldLayoutId id="2147484437" r:id="rId11"/>
  </p:sldLayoutIdLst>
  <p:transition>
    <p:fade thruBlk="1"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koskrypnik.com/posts/cpu-stagn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mit.edu/2016/quantum-computer-end-encryption-schemes-0303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ematiksel.org/nedir-pnp-problemi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medium.com/@bilalaamir/p-vs-np-problem-in-a-nutshell-dbf08133bec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transparency/regexpert/index.cfm?do=groupDetail.groupDetailDoc&amp;id=34809&amp;no=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piqc.cs.uchicago.edu/qc-histo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endicotthouse.org/physics-computation-conferenc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p.edu/read/25499/chapter/5#14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um_computin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commons.wikimedia.org/w/index.php?curid=425548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0430"/>
            <a:ext cx="12192000" cy="9144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sz="4000" dirty="0">
                <a:solidFill>
                  <a:schemeClr val="bg1"/>
                </a:solidFill>
              </a:rPr>
              <a:t>Özlem  Salehi  </a:t>
            </a:r>
            <a:r>
              <a:rPr lang="en-US" sz="4000" dirty="0" err="1">
                <a:solidFill>
                  <a:schemeClr val="bg1"/>
                </a:solidFill>
              </a:rPr>
              <a:t>Köken</a:t>
            </a:r>
            <a:r>
              <a:rPr lang="tr-TR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-1589858"/>
            <a:ext cx="12192000" cy="844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6925" y="13497"/>
            <a:ext cx="8058150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Kuantum Hesaplama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Kuantum Bilgisayar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Nedir ?</a:t>
            </a:r>
          </a:p>
          <a:p>
            <a:pPr algn="ctr"/>
            <a:r>
              <a:rPr lang="tr-TR" sz="6600" dirty="0">
                <a:solidFill>
                  <a:schemeClr val="bg1"/>
                </a:solidFill>
              </a:rPr>
              <a:t>Neye Yarar?</a:t>
            </a:r>
          </a:p>
          <a:p>
            <a:pPr algn="ctr"/>
            <a:endParaRPr lang="tr-TR" sz="4400" dirty="0">
              <a:solidFill>
                <a:schemeClr val="bg1"/>
              </a:solidFill>
            </a:endParaRPr>
          </a:p>
          <a:p>
            <a:pPr algn="ctr"/>
            <a:endParaRPr lang="tr-TR" sz="3200" dirty="0">
              <a:solidFill>
                <a:schemeClr val="bg1"/>
              </a:solidFill>
            </a:endParaRPr>
          </a:p>
          <a:p>
            <a:pPr algn="ctr"/>
            <a:endParaRPr lang="tr-TR" sz="2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49" y="5503629"/>
            <a:ext cx="3482502" cy="742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1" y="5578907"/>
            <a:ext cx="2367688" cy="66706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ADCABD7-AD5D-4B45-B5DA-3C601525B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64" y="5503629"/>
            <a:ext cx="3365918" cy="6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7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103" y="2388924"/>
            <a:ext cx="3118423" cy="1083969"/>
          </a:xfrm>
        </p:spPr>
        <p:txBody>
          <a:bodyPr/>
          <a:lstStyle/>
          <a:p>
            <a:r>
              <a:rPr lang="tr-TR" dirty="0" err="1"/>
              <a:t>Kubit</a:t>
            </a:r>
            <a:r>
              <a:rPr lang="tr-TR" dirty="0"/>
              <a:t> nedir?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673" y="1197032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/>
              <a:t>    </a:t>
            </a:r>
            <a:r>
              <a:rPr lang="en-US" sz="2400" dirty="0"/>
              <a:t>.</a:t>
            </a:r>
            <a:endParaRPr lang="tr-TR" sz="2400" dirty="0"/>
          </a:p>
        </p:txBody>
      </p:sp>
      <p:pic>
        <p:nvPicPr>
          <p:cNvPr id="12290" name="Picture 2" descr="Quantum computing and qubit decoherence - ppt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531" y="1197032"/>
            <a:ext cx="6555834" cy="47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6103" y="3345263"/>
            <a:ext cx="32935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Kuantum hesaplamada en küçük bilgi birimi</a:t>
            </a:r>
          </a:p>
        </p:txBody>
      </p:sp>
    </p:spTree>
    <p:extLst>
      <p:ext uri="{BB962C8B-B14F-4D97-AF65-F5344CB8AC3E}">
        <p14:creationId xmlns:p14="http://schemas.microsoft.com/office/powerpoint/2010/main" val="152242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988" y="376872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 </a:t>
            </a:r>
            <a:r>
              <a:rPr lang="en-US" dirty="0"/>
              <a:t>Bit         </a:t>
            </a:r>
            <a:r>
              <a:rPr lang="tr-TR" dirty="0" err="1"/>
              <a:t>Olasılıksal</a:t>
            </a:r>
            <a:r>
              <a:rPr lang="en-US" dirty="0"/>
              <a:t> Bit           </a:t>
            </a:r>
            <a:r>
              <a:rPr lang="tr-TR" dirty="0" err="1"/>
              <a:t>Kubit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35" y="1702434"/>
            <a:ext cx="8601265" cy="3022948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4826547D-720F-4249-872F-0F4FF59E5A15}"/>
              </a:ext>
            </a:extLst>
          </p:cNvPr>
          <p:cNvSpPr txBox="1"/>
          <p:nvPr/>
        </p:nvSpPr>
        <p:spPr>
          <a:xfrm>
            <a:off x="1509486" y="5007429"/>
            <a:ext cx="437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klasik bir 2 olasılıktan (0 veya 1) birinde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7017667F-F386-A142-9DE6-A0DBC489421B}"/>
              </a:ext>
            </a:extLst>
          </p:cNvPr>
          <p:cNvSpPr txBox="1"/>
          <p:nvPr/>
        </p:nvSpPr>
        <p:spPr>
          <a:xfrm>
            <a:off x="6309972" y="5001935"/>
            <a:ext cx="460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Bir </a:t>
            </a:r>
            <a:r>
              <a:rPr lang="tr-TR" dirty="0" err="1"/>
              <a:t>kauntum</a:t>
            </a:r>
            <a:r>
              <a:rPr lang="tr-TR" dirty="0"/>
              <a:t> biti KUBİT 2 olasılığın her birinde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A29E4AA-D7BC-8141-953E-EA4A273C4B36}"/>
              </a:ext>
            </a:extLst>
          </p:cNvPr>
          <p:cNvSpPr txBox="1"/>
          <p:nvPr/>
        </p:nvSpPr>
        <p:spPr>
          <a:xfrm>
            <a:off x="1508658" y="5660571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100 klasik bit 2</a:t>
            </a:r>
            <a:r>
              <a:rPr lang="tr-TR" baseline="30000" dirty="0"/>
              <a:t>100 </a:t>
            </a:r>
            <a:r>
              <a:rPr lang="tr-TR" dirty="0"/>
              <a:t>ihtimalden SADECE birinde	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CBAA0870-443A-B84B-80BD-56BBB34C4E33}"/>
              </a:ext>
            </a:extLst>
          </p:cNvPr>
          <p:cNvSpPr txBox="1"/>
          <p:nvPr/>
        </p:nvSpPr>
        <p:spPr>
          <a:xfrm>
            <a:off x="6412400" y="5660571"/>
            <a:ext cx="568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100 klasik bit 2</a:t>
            </a:r>
            <a:r>
              <a:rPr lang="tr-TR" baseline="30000" dirty="0"/>
              <a:t>100</a:t>
            </a:r>
            <a:r>
              <a:rPr lang="tr-TR" dirty="0"/>
              <a:t> ihtimalin HER birinde PARALEL KOPYA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F349C9B-8EB3-E947-A6CE-4698757A46CE}"/>
              </a:ext>
            </a:extLst>
          </p:cNvPr>
          <p:cNvSpPr txBox="1"/>
          <p:nvPr/>
        </p:nvSpPr>
        <p:spPr>
          <a:xfrm>
            <a:off x="1508658" y="6437585"/>
            <a:ext cx="384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Klasik hesaplama TEK koldan yürüyor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C1736C28-A008-1242-A6B5-CF3632C88ACD}"/>
              </a:ext>
            </a:extLst>
          </p:cNvPr>
          <p:cNvSpPr txBox="1"/>
          <p:nvPr/>
        </p:nvSpPr>
        <p:spPr>
          <a:xfrm>
            <a:off x="6412400" y="6437585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Paralel kollar aynı anda çalışıyor ama </a:t>
            </a:r>
            <a:r>
              <a:rPr lang="tr-TR" dirty="0" err="1"/>
              <a:t>Sönümlendirme</a:t>
            </a:r>
            <a:r>
              <a:rPr lang="tr-TR" dirty="0"/>
              <a:t> VAR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2B99316-BAA6-9746-8327-4EDBFC0A05BA}"/>
              </a:ext>
            </a:extLst>
          </p:cNvPr>
          <p:cNvSpPr txBox="1"/>
          <p:nvPr/>
        </p:nvSpPr>
        <p:spPr>
          <a:xfrm>
            <a:off x="5989502" y="50162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D3208AE8-8085-FF4F-A400-CE9044D45C29}"/>
              </a:ext>
            </a:extLst>
          </p:cNvPr>
          <p:cNvSpPr txBox="1"/>
          <p:nvPr/>
        </p:nvSpPr>
        <p:spPr>
          <a:xfrm>
            <a:off x="6043386" y="56698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919EC25-1D2D-9546-B476-A347B4546BD2}"/>
              </a:ext>
            </a:extLst>
          </p:cNvPr>
          <p:cNvSpPr txBox="1"/>
          <p:nvPr/>
        </p:nvSpPr>
        <p:spPr>
          <a:xfrm>
            <a:off x="6038488" y="633774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0878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716" y="538050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Kuantum Bilgisayarlar Neye Benziyor?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86" y="1698158"/>
            <a:ext cx="3560664" cy="1780332"/>
          </a:xfrm>
        </p:spPr>
      </p:pic>
      <p:pic>
        <p:nvPicPr>
          <p:cNvPr id="3078" name="Picture 6" descr="https://1.bp.blogspot.com/-t8b1k_isNkE/XS4E4W3QTpI/AAAAAAAADAw/7RE7fvMOUaAtVxnQKUnYRY9X5HbvGGySACEwYBhgL/s1600/Bristlecone_mix-perspective_ErikLucer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-508" r="-381" b="508"/>
          <a:stretch/>
        </p:blipFill>
        <p:spPr bwMode="auto">
          <a:xfrm>
            <a:off x="1323656" y="2153785"/>
            <a:ext cx="260123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509" y="1463224"/>
            <a:ext cx="2778892" cy="2119311"/>
          </a:xfrm>
          <a:prstGeom prst="rect">
            <a:avLst/>
          </a:prstGeom>
        </p:spPr>
      </p:pic>
      <p:pic>
        <p:nvPicPr>
          <p:cNvPr id="1026" name="Picture 2" descr="quantum optic computer china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86" y="4011561"/>
            <a:ext cx="4341110" cy="24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6EBC549-A8F1-CE4C-8EC9-48FE0B2F5244}"/>
              </a:ext>
            </a:extLst>
          </p:cNvPr>
          <p:cNvSpPr txBox="1"/>
          <p:nvPr/>
        </p:nvSpPr>
        <p:spPr>
          <a:xfrm>
            <a:off x="1422400" y="1378857"/>
            <a:ext cx="475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Kuantum özelliğini korumak için aşırı soğutma !</a:t>
            </a:r>
          </a:p>
        </p:txBody>
      </p:sp>
    </p:spTree>
    <p:extLst>
      <p:ext uri="{BB962C8B-B14F-4D97-AF65-F5344CB8AC3E}">
        <p14:creationId xmlns:p14="http://schemas.microsoft.com/office/powerpoint/2010/main" val="359547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716" y="538050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Kuantum Bilgisayarlar Sorunları</a:t>
            </a:r>
            <a:endParaRPr lang="en-US" sz="36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96EBC549-A8F1-CE4C-8EC9-48FE0B2F5244}"/>
              </a:ext>
            </a:extLst>
          </p:cNvPr>
          <p:cNvSpPr txBox="1"/>
          <p:nvPr/>
        </p:nvSpPr>
        <p:spPr>
          <a:xfrm>
            <a:off x="1422400" y="1378857"/>
            <a:ext cx="324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Uzun Süre Veriyi Saklayamama!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D0980D9-5AE2-D645-8509-AD6B389ACEB3}"/>
              </a:ext>
            </a:extLst>
          </p:cNvPr>
          <p:cNvSpPr txBox="1"/>
          <p:nvPr/>
        </p:nvSpPr>
        <p:spPr>
          <a:xfrm>
            <a:off x="1422400" y="189014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Süre Kısa olunca Hesap Hatası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D98AADD-7E1E-224D-BE16-E32A4793EEBD}"/>
              </a:ext>
            </a:extLst>
          </p:cNvPr>
          <p:cNvSpPr txBox="1"/>
          <p:nvPr/>
        </p:nvSpPr>
        <p:spPr>
          <a:xfrm>
            <a:off x="1422400" y="2404330"/>
            <a:ext cx="627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Parçacığın ölçüm için sabit durma süresinin artırılması gerekli! </a:t>
            </a:r>
          </a:p>
          <a:p>
            <a:r>
              <a:rPr lang="tr-TR" dirty="0"/>
              <a:t>	Farklı Yaklaşımlar!!!</a:t>
            </a:r>
          </a:p>
        </p:txBody>
      </p:sp>
      <p:pic>
        <p:nvPicPr>
          <p:cNvPr id="11" name="Resim 10" descr="kişi, kask, poz içeren bir resim&#10;&#10;Açıklama otomatik olarak oluşturuldu">
            <a:extLst>
              <a:ext uri="{FF2B5EF4-FFF2-40B4-BE49-F238E27FC236}">
                <a16:creationId xmlns:a16="http://schemas.microsoft.com/office/drawing/2014/main" id="{9991D870-FAD4-C84E-927F-3E109A62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5" y="3591379"/>
            <a:ext cx="5519494" cy="2932231"/>
          </a:xfrm>
          <a:prstGeom prst="rect">
            <a:avLst/>
          </a:prstGeom>
        </p:spPr>
      </p:pic>
      <p:pic>
        <p:nvPicPr>
          <p:cNvPr id="15" name="Resim 14" descr="metin içeren bir resim&#10;&#10;Açıklama otomatik olarak oluşturuldu">
            <a:extLst>
              <a:ext uri="{FF2B5EF4-FFF2-40B4-BE49-F238E27FC236}">
                <a16:creationId xmlns:a16="http://schemas.microsoft.com/office/drawing/2014/main" id="{FC73A466-30B6-AE44-8FE7-F9AA6FC2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33" r="14258"/>
          <a:stretch/>
        </p:blipFill>
        <p:spPr>
          <a:xfrm>
            <a:off x="7701811" y="688461"/>
            <a:ext cx="4089481" cy="4724400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B395048E-9010-A84E-B4F5-99ACAD37278F}"/>
              </a:ext>
            </a:extLst>
          </p:cNvPr>
          <p:cNvSpPr txBox="1"/>
          <p:nvPr/>
        </p:nvSpPr>
        <p:spPr>
          <a:xfrm>
            <a:off x="8745458" y="6246611"/>
            <a:ext cx="3045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www.ibm.com</a:t>
            </a:r>
            <a:r>
              <a:rPr lang="tr-TR" sz="1200" dirty="0"/>
              <a:t>/</a:t>
            </a:r>
            <a:r>
              <a:rPr lang="tr-TR" sz="1200" dirty="0" err="1"/>
              <a:t>quantum-computing</a:t>
            </a:r>
            <a:r>
              <a:rPr lang="tr-T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3008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164" y="428017"/>
            <a:ext cx="9692640" cy="1325562"/>
          </a:xfrm>
        </p:spPr>
        <p:txBody>
          <a:bodyPr/>
          <a:lstStyle/>
          <a:p>
            <a:r>
              <a:rPr lang="tr-TR" dirty="0"/>
              <a:t>Farklı Donanımlar</a:t>
            </a:r>
            <a:endParaRPr lang="en-US" dirty="0"/>
          </a:p>
        </p:txBody>
      </p:sp>
      <p:pic>
        <p:nvPicPr>
          <p:cNvPr id="4100" name="Picture 4" descr="https://lh3.googleusercontent.com/xQDbbmq0BYTBeAgXzDKFeORaoDbeK9d5aPJl4EkSGhWSe3iknLNSPMe_IIkBIPFYZ46JhuAj-tf6igoDo_716Q9ofU84io0wQcqSAUdifSRKA98xMnndZGCbwSosoNZGNR92POyYnx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64" y="1624620"/>
            <a:ext cx="8175671" cy="45847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53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177" y="431800"/>
            <a:ext cx="9692640" cy="11350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Neden</a:t>
            </a:r>
            <a:r>
              <a:rPr lang="en-US" dirty="0"/>
              <a:t> </a:t>
            </a:r>
            <a:r>
              <a:rPr lang="en-US" dirty="0" err="1"/>
              <a:t>Kuantum</a:t>
            </a:r>
            <a:r>
              <a:rPr lang="en-US" dirty="0"/>
              <a:t> </a:t>
            </a:r>
            <a:r>
              <a:rPr lang="en-US" dirty="0" err="1"/>
              <a:t>Bilgisayar</a:t>
            </a:r>
            <a:r>
              <a:rPr lang="en-US" dirty="0"/>
              <a:t> ? M</a:t>
            </a:r>
            <a:r>
              <a:rPr lang="tr-TR" dirty="0" err="1"/>
              <a:t>oore</a:t>
            </a:r>
            <a:r>
              <a:rPr lang="tr-TR" dirty="0"/>
              <a:t> Yasası</a:t>
            </a:r>
          </a:p>
        </p:txBody>
      </p:sp>
      <p:pic>
        <p:nvPicPr>
          <p:cNvPr id="11268" name="Picture 4" descr="http://nikoskrypnik.com/images/mooresla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14" y="1246438"/>
            <a:ext cx="8130731" cy="4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1189" y="6226969"/>
            <a:ext cx="821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http://nikoskrypnik.com/posts/cpu-stagnation/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9895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55820"/>
            <a:ext cx="8940800" cy="62729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39722" y="1030513"/>
            <a:ext cx="1879600" cy="124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9567" y="629822"/>
            <a:ext cx="429641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2001: 15 is factored into 5 and 3 using Shor’s algorithm by IBM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Almaden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Research Center on a “7 qubit computer”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19700" y="3132389"/>
            <a:ext cx="2946400" cy="47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73992" y="2571063"/>
            <a:ext cx="293687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2011: D-Wave One, world’s first commercially available 128 qubit* quantum computer system, priced at $10,000,000.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187" y="5707938"/>
            <a:ext cx="3035619" cy="22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73992" y="5607371"/>
            <a:ext cx="293687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D-Wave 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 is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announced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(5640 </a:t>
            </a:r>
            <a:r>
              <a:rPr lang="tr-T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qubits</a:t>
            </a:r>
            <a:r>
              <a:rPr lang="tr-T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5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bm scaling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792963"/>
            <a:ext cx="9486900" cy="533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12" y="407722"/>
            <a:ext cx="9692640" cy="1157556"/>
          </a:xfrm>
        </p:spPr>
        <p:txBody>
          <a:bodyPr>
            <a:normAutofit fontScale="90000"/>
          </a:bodyPr>
          <a:lstStyle/>
          <a:p>
            <a:r>
              <a:rPr lang="tr-TR" dirty="0"/>
              <a:t>Yazılım Donanımdan Önce Hazır</a:t>
            </a:r>
            <a:br>
              <a:rPr lang="tr-TR" dirty="0"/>
            </a:br>
            <a:r>
              <a:rPr lang="tr-TR" dirty="0"/>
              <a:t>İlk Kuantum Algoritmaları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339" y="1750866"/>
            <a:ext cx="562833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1992 – </a:t>
            </a:r>
            <a:r>
              <a:rPr lang="en-US" dirty="0" err="1"/>
              <a:t>Deustch</a:t>
            </a:r>
            <a:r>
              <a:rPr lang="en-US" dirty="0"/>
              <a:t> </a:t>
            </a:r>
            <a:r>
              <a:rPr lang="en-US" dirty="0" err="1"/>
              <a:t>Jozsa</a:t>
            </a:r>
            <a:r>
              <a:rPr lang="en-US" dirty="0"/>
              <a:t> Algorithm</a:t>
            </a: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tr-TR" dirty="0"/>
              <a:t>1992 – </a:t>
            </a:r>
            <a:r>
              <a:rPr lang="en-US" dirty="0"/>
              <a:t>Bernstein-</a:t>
            </a:r>
            <a:r>
              <a:rPr lang="en-US" dirty="0" err="1"/>
              <a:t>Vazirani</a:t>
            </a:r>
            <a:r>
              <a:rPr lang="en-US" dirty="0"/>
              <a:t> Problem</a:t>
            </a:r>
            <a:r>
              <a:rPr lang="en-US" sz="1800" dirty="0"/>
              <a:t>            </a:t>
            </a:r>
          </a:p>
          <a:p>
            <a:pPr marL="0" indent="0">
              <a:buNone/>
            </a:pPr>
            <a:r>
              <a:rPr lang="en-US" dirty="0"/>
              <a:t>1994 – Simon’s  Problem	</a:t>
            </a:r>
          </a:p>
          <a:p>
            <a:pPr marL="0" indent="0">
              <a:buNone/>
            </a:pPr>
            <a:r>
              <a:rPr lang="en-US" dirty="0"/>
              <a:t>1994 – Shor’s Algorithm ***</a:t>
            </a:r>
          </a:p>
          <a:p>
            <a:pPr marL="128016" lvl="1" indent="0">
              <a:buNone/>
            </a:pPr>
            <a:r>
              <a:rPr lang="en-US" sz="1800" dirty="0"/>
              <a:t>	</a:t>
            </a:r>
            <a:r>
              <a:rPr lang="tr-TR" sz="1800" dirty="0">
                <a:solidFill>
                  <a:schemeClr val="tx1"/>
                </a:solidFill>
              </a:rPr>
              <a:t>Çarpanlara ayırma problemi</a:t>
            </a:r>
            <a:endParaRPr lang="en-US" sz="1800" dirty="0">
              <a:solidFill>
                <a:schemeClr val="tx1"/>
              </a:solidFill>
            </a:endParaRPr>
          </a:p>
          <a:p>
            <a:pPr marL="128016" lvl="1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tr-TR" sz="1600" dirty="0">
                <a:solidFill>
                  <a:schemeClr val="tx1"/>
                </a:solidFill>
              </a:rPr>
              <a:t>Bilinen en iyi klasik algoritmaya göre </a:t>
            </a:r>
            <a:r>
              <a:rPr lang="tr-TR" sz="1600" dirty="0" err="1">
                <a:solidFill>
                  <a:schemeClr val="tx1"/>
                </a:solidFill>
              </a:rPr>
              <a:t>üssel</a:t>
            </a:r>
            <a:r>
              <a:rPr lang="tr-TR" sz="1600" dirty="0">
                <a:solidFill>
                  <a:schemeClr val="tx1"/>
                </a:solidFill>
              </a:rPr>
              <a:t> kazanım</a:t>
            </a:r>
          </a:p>
          <a:p>
            <a:pPr marL="128016" lvl="1" indent="0">
              <a:buNone/>
            </a:pPr>
            <a:r>
              <a:rPr lang="tr-TR" sz="1600" dirty="0">
                <a:solidFill>
                  <a:schemeClr val="tx1"/>
                </a:solidFill>
              </a:rPr>
              <a:t>	232 basamaklı sayı : 1500 Yıl / 1 gün</a:t>
            </a:r>
          </a:p>
          <a:p>
            <a:pPr marL="128016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1996 – </a:t>
            </a:r>
            <a:r>
              <a:rPr lang="tr-TR" dirty="0" err="1"/>
              <a:t>Grover’ın</a:t>
            </a:r>
            <a:r>
              <a:rPr lang="tr-TR" dirty="0"/>
              <a:t> Arama Algoritması</a:t>
            </a:r>
            <a:r>
              <a:rPr lang="en-US" dirty="0"/>
              <a:t> </a:t>
            </a:r>
            <a:r>
              <a:rPr lang="tr-TR" dirty="0"/>
              <a:t>		</a:t>
            </a:r>
            <a:r>
              <a:rPr lang="tr-TR" sz="1600" dirty="0">
                <a:solidFill>
                  <a:schemeClr val="tx1"/>
                </a:solidFill>
              </a:rPr>
              <a:t>Klasik hesaplamaya göre </a:t>
            </a:r>
            <a:r>
              <a:rPr lang="tr-TR" sz="1600" dirty="0" err="1">
                <a:solidFill>
                  <a:schemeClr val="tx1"/>
                </a:solidFill>
              </a:rPr>
              <a:t>kuadratik</a:t>
            </a:r>
            <a:r>
              <a:rPr lang="tr-TR" sz="1600" dirty="0">
                <a:solidFill>
                  <a:schemeClr val="tx1"/>
                </a:solidFill>
              </a:rPr>
              <a:t> kazanım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 descr="Researchers have designed and built a quantum computer from five atoms in an ion trap. The computer uses laser pulses to carry out Shor’s algorithm on each atom, to correctly factor the number 15.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717" y="407722"/>
            <a:ext cx="3589111" cy="23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0694" y="6366160"/>
            <a:ext cx="7504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http://news.mit.edu/2016/quantum-computer-end-encryption-schemes-0303</a:t>
            </a:r>
            <a:endParaRPr lang="en-US" sz="1200" dirty="0"/>
          </a:p>
        </p:txBody>
      </p:sp>
      <p:pic>
        <p:nvPicPr>
          <p:cNvPr id="6" name="Resim 5" descr="kişi, adam içeren bir resim&#10;&#10;Açıklama otomatik olarak oluşturuldu">
            <a:extLst>
              <a:ext uri="{FF2B5EF4-FFF2-40B4-BE49-F238E27FC236}">
                <a16:creationId xmlns:a16="http://schemas.microsoft.com/office/drawing/2014/main" id="{FFC8F2D4-3BC9-7B4F-8EEB-C955D1FE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652" y="2892102"/>
            <a:ext cx="3558176" cy="35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4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2000’den günümüze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2003 – Quantum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Walks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2009 – HHL</a:t>
            </a:r>
          </a:p>
          <a:p>
            <a:pPr marL="0" indent="0">
              <a:buNone/>
            </a:pPr>
            <a:r>
              <a:rPr lang="tr-TR" dirty="0"/>
              <a:t>2013 – </a:t>
            </a:r>
            <a:r>
              <a:rPr lang="tr-TR" dirty="0" err="1"/>
              <a:t>Boson</a:t>
            </a:r>
            <a:r>
              <a:rPr lang="tr-TR" dirty="0"/>
              <a:t> </a:t>
            </a:r>
            <a:r>
              <a:rPr lang="tr-TR" dirty="0" err="1"/>
              <a:t>Sampling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2014 – QAOA</a:t>
            </a:r>
          </a:p>
          <a:p>
            <a:pPr marL="0" indent="0">
              <a:buNone/>
            </a:pPr>
            <a:r>
              <a:rPr lang="tr-TR" dirty="0"/>
              <a:t>2014 – VQE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761" y="3949700"/>
            <a:ext cx="5573162" cy="226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61" y="1637560"/>
            <a:ext cx="5604325" cy="189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3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KUANTUM NEDİR ?</a:t>
            </a:r>
          </a:p>
        </p:txBody>
      </p:sp>
    </p:spTree>
    <p:extLst>
      <p:ext uri="{BB962C8B-B14F-4D97-AF65-F5344CB8AC3E}">
        <p14:creationId xmlns:p14="http://schemas.microsoft.com/office/powerpoint/2010/main" val="375558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945"/>
          <a:stretch/>
        </p:blipFill>
        <p:spPr>
          <a:xfrm>
            <a:off x="1097280" y="1043247"/>
            <a:ext cx="8384834" cy="471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8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NEDEN KUANTUM HESAPLAMA ?</a:t>
            </a:r>
          </a:p>
        </p:txBody>
      </p:sp>
    </p:spTree>
    <p:extLst>
      <p:ext uri="{BB962C8B-B14F-4D97-AF65-F5344CB8AC3E}">
        <p14:creationId xmlns:p14="http://schemas.microsoft.com/office/powerpoint/2010/main" val="1489038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907" y="497062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Karmaşıklık Kuramı</a:t>
            </a:r>
          </a:p>
        </p:txBody>
      </p:sp>
      <p:pic>
        <p:nvPicPr>
          <p:cNvPr id="4098" name="Picture 2" descr="p vs np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07" y="2066765"/>
            <a:ext cx="5667375" cy="30194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2570" y="6148413"/>
            <a:ext cx="854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https://www.matematiksel.org/nedir-pnp-problemi/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https://medium.com/@bilalaamir/p-vs-np-problem-in-a-nutshell-dbf08133bec5</a:t>
            </a:r>
            <a:endParaRPr lang="tr-TR" sz="1200" dirty="0"/>
          </a:p>
        </p:txBody>
      </p:sp>
      <p:pic>
        <p:nvPicPr>
          <p:cNvPr id="4104" name="Picture 8" descr="p vs np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224" y="2468395"/>
            <a:ext cx="4238625" cy="22161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1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Hesaplamanın Uygulama Alanları</a:t>
            </a:r>
            <a:endParaRPr lang="en-US" sz="4000" dirty="0"/>
          </a:p>
        </p:txBody>
      </p:sp>
      <p:pic>
        <p:nvPicPr>
          <p:cNvPr id="14338" name="Picture 2" descr="Quantum Computing - From 0 to 1 - Data Driven Investor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93" y="1965359"/>
            <a:ext cx="3886640" cy="37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3.googleusercontent.com/9bRW3ptCbgaNwz-LA_rk2zUySlc7ybml2VL8gA9za_o7ytskFf_m71CIP4nt-xnaaqcIj_6tjcqoyu0E5uvj86eSLybE9lcYe-ren7Cj5tZWoFD_vKphENPSBrXn3sHQAjVrpEdue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09" y="1545271"/>
            <a:ext cx="58674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20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565404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Kuantum Teknolojileri</a:t>
            </a:r>
            <a:endParaRPr lang="en-US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890966"/>
            <a:ext cx="809625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80160" y="5860787"/>
            <a:ext cx="1073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hlinkClick r:id="rId3"/>
              </a:rPr>
              <a:t>https://</a:t>
            </a:r>
            <a:r>
              <a:rPr lang="tr-TR" sz="1400" dirty="0">
                <a:hlinkClick r:id="rId3"/>
              </a:rPr>
              <a:t>ec.europa.eu/transparency/regexpert/index.cfm?do=groupDetail.groupDetailDoc&amp;id=34809&amp;no=1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20407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Bilgisayar Neyi Değiştirecek</a:t>
            </a:r>
            <a:endParaRPr lang="en-US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91C1B7-C41C-DF40-A6F8-AE0D4A01884E}"/>
              </a:ext>
            </a:extLst>
          </p:cNvPr>
          <p:cNvSpPr txBox="1"/>
          <p:nvPr/>
        </p:nvSpPr>
        <p:spPr>
          <a:xfrm>
            <a:off x="1364343" y="1335314"/>
            <a:ext cx="78372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Mevcut şifreleme yöntemleri SHOR Algoritması ile çok kısa sürede çözülebilir.</a:t>
            </a:r>
          </a:p>
          <a:p>
            <a:r>
              <a:rPr lang="tr-TR" dirty="0"/>
              <a:t>	 Dijital İmza, Kripto Para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Chain</a:t>
            </a:r>
            <a:r>
              <a:rPr lang="tr-TR" dirty="0"/>
              <a:t> vs.</a:t>
            </a:r>
          </a:p>
          <a:p>
            <a:endParaRPr lang="tr-TR" dirty="0"/>
          </a:p>
          <a:p>
            <a:r>
              <a:rPr lang="tr-TR" dirty="0"/>
              <a:t>Kuantuma dirençli şifreleme = </a:t>
            </a:r>
            <a:r>
              <a:rPr lang="tr-TR" dirty="0" err="1"/>
              <a:t>Kauntum</a:t>
            </a:r>
            <a:r>
              <a:rPr lang="tr-TR" dirty="0"/>
              <a:t> Kriptoloji de hazır.  (1984)</a:t>
            </a:r>
          </a:p>
          <a:p>
            <a:r>
              <a:rPr lang="tr-TR" dirty="0"/>
              <a:t>	Özellikle devlet güvenlik teşkilatları ve bankalar bu alana yatırım yapıyorlar</a:t>
            </a:r>
          </a:p>
          <a:p>
            <a:endParaRPr lang="tr-TR" dirty="0"/>
          </a:p>
        </p:txBody>
      </p:sp>
      <p:pic>
        <p:nvPicPr>
          <p:cNvPr id="6" name="Resim 5" descr="Charles H. BENNET">
            <a:extLst>
              <a:ext uri="{FF2B5EF4-FFF2-40B4-BE49-F238E27FC236}">
                <a16:creationId xmlns:a16="http://schemas.microsoft.com/office/drawing/2014/main" id="{F46D9D11-33CC-044C-9F3D-048B459734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473" y="4002497"/>
            <a:ext cx="2540000" cy="2540000"/>
          </a:xfrm>
          <a:prstGeom prst="rect">
            <a:avLst/>
          </a:prstGeom>
        </p:spPr>
      </p:pic>
      <p:pic>
        <p:nvPicPr>
          <p:cNvPr id="8" name="Resim 7" descr="Gilles BRASSARD">
            <a:extLst>
              <a:ext uri="{FF2B5EF4-FFF2-40B4-BE49-F238E27FC236}">
                <a16:creationId xmlns:a16="http://schemas.microsoft.com/office/drawing/2014/main" id="{33E124E7-BB73-644E-8E71-D94EBB18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07" y="4020640"/>
            <a:ext cx="2540000" cy="25400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FFC3A5D3-99A9-6345-8A94-688A1561FC3C}"/>
              </a:ext>
            </a:extLst>
          </p:cNvPr>
          <p:cNvSpPr txBox="1"/>
          <p:nvPr/>
        </p:nvSpPr>
        <p:spPr>
          <a:xfrm>
            <a:off x="1955473" y="363316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Charles H. BENNET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34162C2E-DEBD-0241-A223-1B4B20B42600}"/>
              </a:ext>
            </a:extLst>
          </p:cNvPr>
          <p:cNvSpPr txBox="1"/>
          <p:nvPr/>
        </p:nvSpPr>
        <p:spPr>
          <a:xfrm>
            <a:off x="6655707" y="3633165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Gilles</a:t>
            </a:r>
            <a:r>
              <a:rPr lang="tr-TR" dirty="0"/>
              <a:t> BRASSARD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457F981E-D686-F34D-A992-5CDE7BF56F82}"/>
              </a:ext>
            </a:extLst>
          </p:cNvPr>
          <p:cNvSpPr txBox="1"/>
          <p:nvPr/>
        </p:nvSpPr>
        <p:spPr>
          <a:xfrm>
            <a:off x="1310105" y="2755427"/>
            <a:ext cx="509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Grover’s</a:t>
            </a:r>
            <a:r>
              <a:rPr lang="tr-TR" dirty="0"/>
              <a:t> </a:t>
            </a:r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, kuantum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walks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4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8559" y="315503"/>
            <a:ext cx="10117374" cy="1325562"/>
          </a:xfrm>
        </p:spPr>
        <p:txBody>
          <a:bodyPr>
            <a:normAutofit/>
          </a:bodyPr>
          <a:lstStyle/>
          <a:p>
            <a:r>
              <a:rPr lang="tr-TR" sz="4000" dirty="0"/>
              <a:t>Kuantum Bilgisayar Ne Değildir?</a:t>
            </a:r>
            <a:endParaRPr lang="en-US" sz="40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91C1B7-C41C-DF40-A6F8-AE0D4A01884E}"/>
              </a:ext>
            </a:extLst>
          </p:cNvPr>
          <p:cNvSpPr txBox="1"/>
          <p:nvPr/>
        </p:nvSpPr>
        <p:spPr>
          <a:xfrm>
            <a:off x="1165094" y="97828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 işlemde üstünlük sağlayacağı düşünülmüyor.</a:t>
            </a:r>
          </a:p>
          <a:p>
            <a:r>
              <a:rPr lang="tr-TR" dirty="0"/>
              <a:t>	Hala klasik bilgisayarların üstün olacağı yanlar var.</a:t>
            </a:r>
          </a:p>
        </p:txBody>
      </p:sp>
      <p:pic>
        <p:nvPicPr>
          <p:cNvPr id="5" name="Resim 4" descr="metin, iç mekan içeren bir resim&#10;&#10;Açıklama otomatik olarak oluşturuldu">
            <a:extLst>
              <a:ext uri="{FF2B5EF4-FFF2-40B4-BE49-F238E27FC236}">
                <a16:creationId xmlns:a16="http://schemas.microsoft.com/office/drawing/2014/main" id="{818B17E2-104F-C142-A3C9-BA7EC03F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8" y="2103590"/>
            <a:ext cx="6915232" cy="4609268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4FE18DF-8F74-044F-8BBF-5830F19CC5A9}"/>
              </a:ext>
            </a:extLst>
          </p:cNvPr>
          <p:cNvSpPr txBox="1"/>
          <p:nvPr/>
        </p:nvSpPr>
        <p:spPr>
          <a:xfrm>
            <a:off x="6574972" y="978284"/>
            <a:ext cx="533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Herkesin evine girecek kadar küçülmesi beklenmiyor.</a:t>
            </a:r>
          </a:p>
          <a:p>
            <a:r>
              <a:rPr lang="tr-TR" dirty="0"/>
              <a:t>	IBM gibi </a:t>
            </a:r>
            <a:r>
              <a:rPr lang="tr-TR" dirty="0" err="1"/>
              <a:t>remote</a:t>
            </a:r>
            <a:r>
              <a:rPr lang="tr-TR" dirty="0"/>
              <a:t> erişim.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6836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6298" y="374469"/>
            <a:ext cx="9692640" cy="1325562"/>
          </a:xfrm>
        </p:spPr>
        <p:txBody>
          <a:bodyPr/>
          <a:lstStyle/>
          <a:p>
            <a:r>
              <a:rPr lang="tr-TR" dirty="0"/>
              <a:t>Kuantum Üstünlük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5" y="3267764"/>
            <a:ext cx="6774353" cy="2601622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00" y="934771"/>
            <a:ext cx="4385450" cy="309825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92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771" y="321607"/>
            <a:ext cx="9692640" cy="1325562"/>
          </a:xfrm>
        </p:spPr>
        <p:txBody>
          <a:bodyPr/>
          <a:lstStyle/>
          <a:p>
            <a:r>
              <a:rPr lang="tr-TR" dirty="0"/>
              <a:t>Kuantum Üstünlük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1" y="1878255"/>
            <a:ext cx="6449065" cy="304306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13" y="2678355"/>
            <a:ext cx="4654877" cy="3799613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88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1531" y="460944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Kuantum Üstünlük </a:t>
            </a:r>
            <a:r>
              <a:rPr lang="tr-TR" sz="3200" dirty="0"/>
              <a:t>2020 Aralık</a:t>
            </a:r>
            <a:endParaRPr lang="tr-TR" dirty="0"/>
          </a:p>
        </p:txBody>
      </p:sp>
      <p:pic>
        <p:nvPicPr>
          <p:cNvPr id="2050" name="Picture 2" descr="china supremacy experiment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99152"/>
            <a:ext cx="6416301" cy="40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2814079"/>
            <a:ext cx="4163048" cy="13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3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Kuantum Nedir 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7053" y="1172096"/>
            <a:ext cx="44598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600" dirty="0"/>
              <a:t>Madde Parçalı mı? Sürekli mi?</a:t>
            </a:r>
            <a:endParaRPr lang="en-US" sz="26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AD0EABA-1063-8145-B3FE-753EC9052A7D}"/>
              </a:ext>
            </a:extLst>
          </p:cNvPr>
          <p:cNvSpPr txBox="1"/>
          <p:nvPr/>
        </p:nvSpPr>
        <p:spPr>
          <a:xfrm>
            <a:off x="733185" y="2568214"/>
            <a:ext cx="365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Aristo Sürekli, </a:t>
            </a:r>
            <a:r>
              <a:rPr lang="tr-TR" dirty="0" err="1"/>
              <a:t>Demokritos</a:t>
            </a:r>
            <a:r>
              <a:rPr lang="tr-TR" dirty="0"/>
              <a:t> parçacıklı</a:t>
            </a:r>
          </a:p>
        </p:txBody>
      </p:sp>
      <p:pic>
        <p:nvPicPr>
          <p:cNvPr id="13" name="Resim 12" descr="kişi, adam, iç mekan içeren bir resim&#10;&#10;Açıklama otomatik olarak oluşturuldu">
            <a:extLst>
              <a:ext uri="{FF2B5EF4-FFF2-40B4-BE49-F238E27FC236}">
                <a16:creationId xmlns:a16="http://schemas.microsoft.com/office/drawing/2014/main" id="{7A221553-3E9F-854F-88E1-CB3D60F9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806" y="1038514"/>
            <a:ext cx="1709579" cy="2473102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3AB5A0D-BDD7-F443-B5F9-B6B1BB735B9A}"/>
              </a:ext>
            </a:extLst>
          </p:cNvPr>
          <p:cNvSpPr txBox="1"/>
          <p:nvPr/>
        </p:nvSpPr>
        <p:spPr>
          <a:xfrm>
            <a:off x="4792334" y="1616091"/>
            <a:ext cx="5639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Max</a:t>
            </a:r>
            <a:r>
              <a:rPr lang="tr-TR" dirty="0"/>
              <a:t> Planck 19 Ekim 1900:</a:t>
            </a:r>
          </a:p>
          <a:p>
            <a:r>
              <a:rPr lang="tr-TR" dirty="0"/>
              <a:t>	Sadece Madde Değil Enerjide Parçalı Yapıya Sahip! </a:t>
            </a:r>
          </a:p>
          <a:p>
            <a:r>
              <a:rPr lang="tr-TR" dirty="0"/>
              <a:t>	Bu parçaların adı = KUANTUM</a:t>
            </a:r>
          </a:p>
          <a:p>
            <a:r>
              <a:rPr lang="tr-TR" dirty="0"/>
              <a:t>	Bu Parçalar Çok Tuhaf Davranıyor! (Einstein)</a:t>
            </a:r>
          </a:p>
        </p:txBody>
      </p:sp>
      <p:pic>
        <p:nvPicPr>
          <p:cNvPr id="4" name="Resim 3" descr="bina, açık hava, cadde, tuğla içeren bir resim&#10;&#10;Açıklama otomatik olarak oluşturuldu">
            <a:extLst>
              <a:ext uri="{FF2B5EF4-FFF2-40B4-BE49-F238E27FC236}">
                <a16:creationId xmlns:a16="http://schemas.microsoft.com/office/drawing/2014/main" id="{7050D589-A996-8340-9FB0-11A65497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85" y="2937546"/>
            <a:ext cx="6567501" cy="38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9880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39" y="329136"/>
            <a:ext cx="9692640" cy="1325562"/>
          </a:xfrm>
        </p:spPr>
        <p:txBody>
          <a:bodyPr>
            <a:normAutofit/>
          </a:bodyPr>
          <a:lstStyle/>
          <a:p>
            <a:r>
              <a:rPr lang="tr-TR" sz="3600" dirty="0"/>
              <a:t>Yatırımlar</a:t>
            </a:r>
          </a:p>
        </p:txBody>
      </p:sp>
      <p:pic>
        <p:nvPicPr>
          <p:cNvPr id="1026" name="Picture 2" descr="Overview on quantum initiatives worldwide - Qure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390650"/>
            <a:ext cx="8175624" cy="459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77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25" y="2074862"/>
            <a:ext cx="3629025" cy="2657475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Teşekkürler</a:t>
            </a:r>
            <a:br>
              <a:rPr lang="tr-TR" dirty="0"/>
            </a:br>
            <a:r>
              <a:rPr lang="tr-TR" sz="4000" dirty="0" err="1"/>
              <a:t>M.Ali</a:t>
            </a:r>
            <a:r>
              <a:rPr lang="tr-TR" sz="4000" dirty="0"/>
              <a:t> ŞEN</a:t>
            </a:r>
            <a:br>
              <a:rPr lang="tr-TR" sz="4000" dirty="0"/>
            </a:br>
            <a:r>
              <a:rPr lang="tr-TR" sz="4000" dirty="0"/>
              <a:t>20011701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29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80101" y="3776842"/>
            <a:ext cx="9612971" cy="1143324"/>
          </a:xfrm>
        </p:spPr>
        <p:txBody>
          <a:bodyPr>
            <a:noAutofit/>
          </a:bodyPr>
          <a:lstStyle/>
          <a:p>
            <a:r>
              <a:rPr lang="tr-TR" sz="4400" dirty="0"/>
              <a:t>KUANTUM TEKNOLOJİLERİ</a:t>
            </a:r>
          </a:p>
          <a:p>
            <a:r>
              <a:rPr lang="tr-TR" sz="4400" dirty="0"/>
              <a:t>TÜRKİYE’DE VE DÜNYADA</a:t>
            </a:r>
          </a:p>
        </p:txBody>
      </p:sp>
    </p:spTree>
    <p:extLst>
      <p:ext uri="{BB962C8B-B14F-4D97-AF65-F5344CB8AC3E}">
        <p14:creationId xmlns:p14="http://schemas.microsoft.com/office/powerpoint/2010/main" val="831536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808" y="395546"/>
            <a:ext cx="9692640" cy="845343"/>
          </a:xfrm>
        </p:spPr>
        <p:txBody>
          <a:bodyPr>
            <a:normAutofit/>
          </a:bodyPr>
          <a:lstStyle/>
          <a:p>
            <a:r>
              <a:rPr lang="tr-TR" sz="3600" dirty="0"/>
              <a:t>Kuantum Teknolojilerinin Geleceği</a:t>
            </a:r>
            <a:endParaRPr lang="en-US" sz="3600" dirty="0"/>
          </a:p>
        </p:txBody>
      </p:sp>
      <p:pic>
        <p:nvPicPr>
          <p:cNvPr id="8194" name="Picture 2" descr="https://lh4.googleusercontent.com/uqHrjFYyxWLR17sWbpM4GLEbHsYLzd88JRlLwsScRKu-ENd4gHilxKAx2VB0S2WqX-Nv0AipqDXim-ohHoAcycjJqqzC2puHhKcg5hPfpURPw88biwiLvZLEVJLj1u5T4T6KSEm_f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60" y="1430805"/>
            <a:ext cx="5328339" cy="274123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https://lh6.googleusercontent.com/ANrofFMOOSjxSqjTEH8Ip9oj-SkEjrAIwOt9t3MEwBCjB0K4eIOt2CC9N5zKQIqzMfuNctSrBy8s-bZnxlZDmWNYta2nNNditYC9jqA9ahx007qvwycEQhNdQDZOoRCyM_1kdJEOW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11" y="2801421"/>
            <a:ext cx="4508537" cy="34529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uantum startups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1130300"/>
            <a:ext cx="8673148" cy="48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8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534" y="327818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Türkiye’de Kuantum Teknolojileri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34" y="1500980"/>
            <a:ext cx="3290702" cy="4702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616" y="1544859"/>
            <a:ext cx="5304658" cy="1977577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320" y="4055099"/>
            <a:ext cx="3420978" cy="21480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626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760" y="325280"/>
            <a:ext cx="6684554" cy="1325562"/>
          </a:xfrm>
        </p:spPr>
        <p:txBody>
          <a:bodyPr/>
          <a:lstStyle/>
          <a:p>
            <a:r>
              <a:rPr lang="en-US" dirty="0" err="1"/>
              <a:t>QDrive</a:t>
            </a:r>
            <a:r>
              <a:rPr lang="en-US" dirty="0"/>
              <a:t>, </a:t>
            </a:r>
            <a:r>
              <a:rPr lang="en-US" dirty="0" err="1"/>
              <a:t>Qworld</a:t>
            </a:r>
            <a:r>
              <a:rPr lang="tr-TR" dirty="0"/>
              <a:t>, </a:t>
            </a:r>
            <a:r>
              <a:rPr lang="tr-TR" dirty="0" err="1"/>
              <a:t>Qturkey</a:t>
            </a:r>
            <a:r>
              <a:rPr lang="tr-TR" dirty="0"/>
              <a:t>,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60" y="1284155"/>
            <a:ext cx="6231129" cy="333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988" y="2468189"/>
            <a:ext cx="2611709" cy="778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60" y="4839685"/>
            <a:ext cx="8505083" cy="17063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44934" y="3602802"/>
            <a:ext cx="420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www.q</a:t>
            </a:r>
            <a:r>
              <a:rPr lang="tr-TR" sz="2400" dirty="0"/>
              <a:t>world.net</a:t>
            </a:r>
            <a:endParaRPr lang="en-US" sz="24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87C4683-9F0F-4C4A-B3AF-F9257926FE4C}"/>
              </a:ext>
            </a:extLst>
          </p:cNvPr>
          <p:cNvSpPr txBox="1"/>
          <p:nvPr/>
        </p:nvSpPr>
        <p:spPr>
          <a:xfrm>
            <a:off x="9913257" y="5733143"/>
            <a:ext cx="2176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/>
              <a:t>&lt;QSB | YTU&gt;</a:t>
            </a:r>
          </a:p>
        </p:txBody>
      </p:sp>
    </p:spTree>
    <p:extLst>
      <p:ext uri="{BB962C8B-B14F-4D97-AF65-F5344CB8AC3E}">
        <p14:creationId xmlns:p14="http://schemas.microsoft.com/office/powerpoint/2010/main" val="32314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 Çift Yarık Deneyi 1803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7077" y="1724738"/>
            <a:ext cx="73336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Newton – Parçacık X </a:t>
            </a:r>
            <a:r>
              <a:rPr lang="tr-TR" dirty="0" err="1"/>
              <a:t>Huygens</a:t>
            </a:r>
            <a:r>
              <a:rPr lang="tr-TR" dirty="0"/>
              <a:t> - Dalga</a:t>
            </a:r>
          </a:p>
          <a:p>
            <a:r>
              <a:rPr lang="tr-TR" dirty="0"/>
              <a:t>Thomas YOUNG</a:t>
            </a:r>
          </a:p>
          <a:p>
            <a:r>
              <a:rPr lang="tr-TR" dirty="0"/>
              <a:t>19. YY </a:t>
            </a:r>
            <a:r>
              <a:rPr lang="tr-TR" dirty="0" err="1"/>
              <a:t>Maxwell</a:t>
            </a:r>
            <a:r>
              <a:rPr lang="tr-TR" dirty="0"/>
              <a:t>: Işık DALGA gibidir.</a:t>
            </a:r>
          </a:p>
          <a:p>
            <a:r>
              <a:rPr lang="tr-TR" dirty="0"/>
              <a:t>	Dalga : Girişim, Sönümlenme</a:t>
            </a:r>
          </a:p>
          <a:p>
            <a:r>
              <a:rPr lang="tr-TR" dirty="0"/>
              <a:t>1905 Einstein: Işık hem parçalardan (foton) hem de dalgalardan oluşuyor.</a:t>
            </a:r>
          </a:p>
          <a:p>
            <a:endParaRPr lang="en-US" dirty="0"/>
          </a:p>
        </p:txBody>
      </p:sp>
      <p:pic>
        <p:nvPicPr>
          <p:cNvPr id="4" name="Resim 3" descr="metin, duvar, kişi, adam içeren bir resim&#10;&#10;Açıklama otomatik olarak oluşturuldu">
            <a:extLst>
              <a:ext uri="{FF2B5EF4-FFF2-40B4-BE49-F238E27FC236}">
                <a16:creationId xmlns:a16="http://schemas.microsoft.com/office/drawing/2014/main" id="{B4E791D7-F081-054B-901E-DD1C1175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707" y="411849"/>
            <a:ext cx="1838081" cy="233135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4A59537-598C-2543-8B24-7BBCD462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77" y="3205057"/>
            <a:ext cx="4229100" cy="3175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32F9646-2CC0-8448-BE6C-2BE58F31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14" y="3543088"/>
            <a:ext cx="2725587" cy="272558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95E5278C-22F7-2A4B-8942-24F2AE461656}"/>
              </a:ext>
            </a:extLst>
          </p:cNvPr>
          <p:cNvSpPr txBox="1"/>
          <p:nvPr/>
        </p:nvSpPr>
        <p:spPr>
          <a:xfrm>
            <a:off x="8124901" y="6169152"/>
            <a:ext cx="3440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 err="1"/>
              <a:t>https</a:t>
            </a:r>
            <a:r>
              <a:rPr lang="tr-TR" sz="1200" dirty="0"/>
              <a:t>://</a:t>
            </a:r>
            <a:r>
              <a:rPr lang="tr-TR" sz="1200" dirty="0" err="1"/>
              <a:t>www.youtube.com</a:t>
            </a:r>
            <a:r>
              <a:rPr lang="tr-TR" sz="1200" dirty="0"/>
              <a:t>/</a:t>
            </a:r>
            <a:r>
              <a:rPr lang="tr-TR" sz="1200" dirty="0" err="1"/>
              <a:t>watch?v</a:t>
            </a:r>
            <a:r>
              <a:rPr lang="tr-TR" sz="1200" dirty="0"/>
              <a:t>=</a:t>
            </a:r>
            <a:r>
              <a:rPr lang="tr-TR" sz="1200" dirty="0" err="1"/>
              <a:t>JILLwsGdRGg</a:t>
            </a:r>
            <a:endParaRPr lang="tr-TR" sz="1200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2400962-2EC9-2A4B-9296-894A48625743}"/>
              </a:ext>
            </a:extLst>
          </p:cNvPr>
          <p:cNvSpPr txBox="1"/>
          <p:nvPr/>
        </p:nvSpPr>
        <p:spPr>
          <a:xfrm>
            <a:off x="8017543" y="3479064"/>
            <a:ext cx="3610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Makro alemde Kuantum özellikleri </a:t>
            </a:r>
          </a:p>
          <a:p>
            <a:r>
              <a:rPr lang="tr-TR" dirty="0"/>
              <a:t>gözlemlenemeyecek kadar azalıyor.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C929A532-BE3A-EA43-9E11-26ABA6CFA9A0}"/>
              </a:ext>
            </a:extLst>
          </p:cNvPr>
          <p:cNvSpPr txBox="1"/>
          <p:nvPr/>
        </p:nvSpPr>
        <p:spPr>
          <a:xfrm>
            <a:off x="8017543" y="4497526"/>
            <a:ext cx="3440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Ancak mikro alem;</a:t>
            </a:r>
          </a:p>
          <a:p>
            <a:r>
              <a:rPr lang="tr-TR" dirty="0"/>
              <a:t>Aynı atom altı parçacık aynı anda birden çok yerde olabiliyor!</a:t>
            </a:r>
          </a:p>
          <a:p>
            <a:endParaRPr lang="tr-TR" dirty="0"/>
          </a:p>
          <a:p>
            <a:r>
              <a:rPr lang="tr-TR" dirty="0"/>
              <a:t>Biz gözleyince rastgele birini görüyoruz!</a:t>
            </a:r>
          </a:p>
        </p:txBody>
      </p:sp>
    </p:spTree>
    <p:extLst>
      <p:ext uri="{BB962C8B-B14F-4D97-AF65-F5344CB8AC3E}">
        <p14:creationId xmlns:p14="http://schemas.microsoft.com/office/powerpoint/2010/main" val="176250519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7" y="372663"/>
            <a:ext cx="9692640" cy="1325562"/>
          </a:xfrm>
        </p:spPr>
        <p:txBody>
          <a:bodyPr>
            <a:normAutofit/>
          </a:bodyPr>
          <a:lstStyle/>
          <a:p>
            <a:r>
              <a:rPr lang="tr-TR" dirty="0"/>
              <a:t>1. Kuantum Devrimi</a:t>
            </a:r>
            <a:endParaRPr lang="en-US" dirty="0"/>
          </a:p>
        </p:txBody>
      </p:sp>
      <p:pic>
        <p:nvPicPr>
          <p:cNvPr id="3" name="Picture 8" descr="Image result for god does not play dice stop telling god what to 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94" y="1543587"/>
            <a:ext cx="2779712" cy="40227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9533306" y="999152"/>
            <a:ext cx="2336800" cy="1445768"/>
          </a:xfrm>
          <a:prstGeom prst="wedgeEllipseCallout">
            <a:avLst>
              <a:gd name="adj1" fmla="val -39311"/>
              <a:gd name="adj2" fmla="val 6689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God does not play dice with the universe.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127007" y="2221378"/>
            <a:ext cx="5143146" cy="3529600"/>
            <a:chOff x="6429476" y="2352080"/>
            <a:chExt cx="5143146" cy="3529600"/>
          </a:xfrm>
        </p:grpSpPr>
        <p:pic>
          <p:nvPicPr>
            <p:cNvPr id="6" name="Picture 10" descr="Image result for solvay conference quantum mechanic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476" y="2352080"/>
              <a:ext cx="5143146" cy="289302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29476" y="5512348"/>
              <a:ext cx="5143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Resimdeki 25 kişinin 15’i Nobel ödülü almıştır.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37077" y="1724738"/>
            <a:ext cx="268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1927 – Solvay </a:t>
            </a:r>
            <a:r>
              <a:rPr lang="tr-TR" dirty="0"/>
              <a:t>Konferansı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5927674" y="3079370"/>
            <a:ext cx="2336800" cy="1445768"/>
          </a:xfrm>
          <a:prstGeom prst="wedgeEllipseCallout">
            <a:avLst>
              <a:gd name="adj1" fmla="val 63406"/>
              <a:gd name="adj2" fmla="val -446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telling God what to do.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077" y="6287918"/>
            <a:ext cx="4986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https://www.epiqc.cs.uchicago.edu/qc-history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138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85217" y="432545"/>
            <a:ext cx="9601200" cy="1485900"/>
          </a:xfrm>
        </p:spPr>
        <p:txBody>
          <a:bodyPr>
            <a:normAutofit/>
          </a:bodyPr>
          <a:lstStyle/>
          <a:p>
            <a:r>
              <a:rPr lang="tr-TR" dirty="0"/>
              <a:t>2. Kuantum Devrimi</a:t>
            </a:r>
            <a:endParaRPr lang="en-US" dirty="0"/>
          </a:p>
        </p:txBody>
      </p:sp>
      <p:pic>
        <p:nvPicPr>
          <p:cNvPr id="2052" name="Picture 4" descr="https://mitendicotthouse.org/wp-content/uploads/2018/03/MIT-19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57" y="1405747"/>
            <a:ext cx="7084098" cy="47865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5217" y="6459166"/>
            <a:ext cx="4007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>
                <a:hlinkClick r:id="rId3"/>
              </a:rPr>
              <a:t>https://mitendicotthouse.org/physics-computation-conference/</a:t>
            </a:r>
            <a:endParaRPr lang="tr-TR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8346332" y="2305455"/>
            <a:ext cx="3560323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“Nature isn’t classical, dammit, and if you want to make a simulation of nature, you’d better make it quantum mechanical, and by golly it’s a wonderful problem, because it doesn’t look so easy.” 1982</a:t>
            </a:r>
          </a:p>
          <a:p>
            <a:pPr algn="just"/>
            <a:endParaRPr lang="en-US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Kuantum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Bilgisayarı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yapalım</a:t>
            </a:r>
            <a:r>
              <a:rPr lang="en-US" dirty="0">
                <a:solidFill>
                  <a:schemeClr val="bg1"/>
                </a:solidFill>
                <a:latin typeface="Monotype Corsiva" panose="03010101010201010101" pitchFamily="66" charset="0"/>
              </a:rPr>
              <a:t>?</a:t>
            </a:r>
            <a:endParaRPr lang="tr-TR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endParaRPr lang="tr-TR" dirty="0">
              <a:solidFill>
                <a:schemeClr val="bg1"/>
              </a:solidFill>
            </a:endParaRPr>
          </a:p>
          <a:p>
            <a:pPr algn="r"/>
            <a:r>
              <a:rPr lang="tr-TR" dirty="0">
                <a:solidFill>
                  <a:schemeClr val="bg1"/>
                </a:solidFill>
                <a:latin typeface="Monotype Corsiva" panose="03010101010201010101" pitchFamily="66" charset="0"/>
              </a:rPr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19292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istory of quantum computing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1439862"/>
            <a:ext cx="10292983" cy="459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3775" y="6172200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hlinkClick r:id="rId3"/>
              </a:rPr>
              <a:t>https://www.nap.edu/read/25499/chapter/5#14</a:t>
            </a:r>
            <a:endParaRPr lang="tr-TR" sz="1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85217" y="432545"/>
            <a:ext cx="9601200" cy="1485900"/>
          </a:xfrm>
        </p:spPr>
        <p:txBody>
          <a:bodyPr>
            <a:normAutofit/>
          </a:bodyPr>
          <a:lstStyle/>
          <a:p>
            <a:r>
              <a:rPr lang="tr-TR" dirty="0"/>
              <a:t>2. Kuantum Devrimi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90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25343" y="4003363"/>
            <a:ext cx="9612971" cy="1143324"/>
          </a:xfrm>
        </p:spPr>
        <p:txBody>
          <a:bodyPr>
            <a:noAutofit/>
          </a:bodyPr>
          <a:lstStyle/>
          <a:p>
            <a:r>
              <a:rPr lang="tr-TR" sz="4800" dirty="0"/>
              <a:t>KUANTUM HESAPLAMA NEDİR ?</a:t>
            </a:r>
          </a:p>
        </p:txBody>
      </p:sp>
    </p:spTree>
    <p:extLst>
      <p:ext uri="{BB962C8B-B14F-4D97-AF65-F5344CB8AC3E}">
        <p14:creationId xmlns:p14="http://schemas.microsoft.com/office/powerpoint/2010/main" val="3957864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547" y="370205"/>
            <a:ext cx="9692640" cy="1325562"/>
          </a:xfrm>
        </p:spPr>
        <p:txBody>
          <a:bodyPr/>
          <a:lstStyle/>
          <a:p>
            <a:r>
              <a:rPr lang="tr-TR" dirty="0"/>
              <a:t>Kuantum Hesaplama Nedir?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853" y="1589759"/>
            <a:ext cx="10011527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dirty="0">
                <a:solidFill>
                  <a:schemeClr val="tx1"/>
                </a:solidFill>
              </a:rPr>
              <a:t>Kuantum mekaniğine özgü süperpozisyon, dolaşıklık gibi kavramlardan faydalanarak yapılan hesaplamadır. </a:t>
            </a:r>
          </a:p>
        </p:txBody>
      </p:sp>
      <p:pic>
        <p:nvPicPr>
          <p:cNvPr id="5" name="Picture 6" descr="https://upload.wikimedia.org/wikipedia/commons/thumb/c/c2/Single_slit_and_double_slit2.jpg/350px-Single_slit_and_double_sl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73" y="2954232"/>
            <a:ext cx="333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3853" y="6074028"/>
            <a:ext cx="8916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hlinkClick r:id="rId3"/>
              </a:rPr>
              <a:t>https://en.wikipedia.org/wiki/Quantum_computing</a:t>
            </a:r>
            <a:endParaRPr lang="tr-TR" sz="1200" dirty="0"/>
          </a:p>
          <a:p>
            <a:r>
              <a:rPr lang="en-US" sz="1200" dirty="0"/>
              <a:t>By user:Geek3 - Own work, CC BY 3.0,</a:t>
            </a:r>
            <a:r>
              <a:rPr lang="tr-TR" sz="1200" dirty="0"/>
              <a:t> </a:t>
            </a:r>
            <a:r>
              <a:rPr lang="tr-TR" sz="1200" dirty="0">
                <a:hlinkClick r:id="rId4"/>
              </a:rPr>
              <a:t>h</a:t>
            </a:r>
            <a:r>
              <a:rPr lang="en-US" sz="1200" dirty="0">
                <a:hlinkClick r:id="rId4"/>
              </a:rPr>
              <a:t>ttps://commons.wikimedia.org/w/index.php?curid=42554812</a:t>
            </a:r>
            <a:endParaRPr lang="tr-TR" sz="1200" dirty="0"/>
          </a:p>
        </p:txBody>
      </p:sp>
      <p:pic>
        <p:nvPicPr>
          <p:cNvPr id="3078" name="Picture 6" descr="https://upload.wikimedia.org/wikipedia/commons/a/a0/Mach-Zehnder_photons_animatio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731" y="2954232"/>
            <a:ext cx="3256266" cy="23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153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0">
      <a:dk1>
        <a:sysClr val="windowText" lastClr="000000"/>
      </a:dk1>
      <a:lt1>
        <a:sysClr val="window" lastClr="FFFFFF"/>
      </a:lt1>
      <a:dk2>
        <a:srgbClr val="B55475"/>
      </a:dk2>
      <a:lt2>
        <a:srgbClr val="FFFFFF"/>
      </a:lt2>
      <a:accent1>
        <a:srgbClr val="7B354D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7341</TotalTime>
  <Words>824</Words>
  <Application>Microsoft Macintosh PowerPoint</Application>
  <PresentationFormat>Geniş ekran</PresentationFormat>
  <Paragraphs>126</Paragraphs>
  <Slides>36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36</vt:i4>
      </vt:variant>
    </vt:vector>
  </HeadingPairs>
  <TitlesOfParts>
    <vt:vector size="40" baseType="lpstr">
      <vt:lpstr>Calibri</vt:lpstr>
      <vt:lpstr>Franklin Gothic Book</vt:lpstr>
      <vt:lpstr>Monotype Corsiva</vt:lpstr>
      <vt:lpstr>Crop</vt:lpstr>
      <vt:lpstr>        Özlem  Salehi  Köken </vt:lpstr>
      <vt:lpstr>PowerPoint Sunusu</vt:lpstr>
      <vt:lpstr> Kuantum Nedir ?</vt:lpstr>
      <vt:lpstr> Çift Yarık Deneyi 1803</vt:lpstr>
      <vt:lpstr>1. Kuantum Devrimi</vt:lpstr>
      <vt:lpstr>2. Kuantum Devrimi</vt:lpstr>
      <vt:lpstr>2. Kuantum Devrimi</vt:lpstr>
      <vt:lpstr>PowerPoint Sunusu</vt:lpstr>
      <vt:lpstr>Kuantum Hesaplama Nedir?</vt:lpstr>
      <vt:lpstr>Kubit nedir?</vt:lpstr>
      <vt:lpstr>  Bit         Olasılıksal Bit           Kubit</vt:lpstr>
      <vt:lpstr>Kuantum Bilgisayarlar Neye Benziyor?</vt:lpstr>
      <vt:lpstr>Kuantum Bilgisayarlar Sorunları</vt:lpstr>
      <vt:lpstr>Farklı Donanımlar</vt:lpstr>
      <vt:lpstr>Neden Kuantum Bilgisayar ? Moore Yasası</vt:lpstr>
      <vt:lpstr>PowerPoint Sunusu</vt:lpstr>
      <vt:lpstr>PowerPoint Sunusu</vt:lpstr>
      <vt:lpstr>Yazılım Donanımdan Önce Hazır İlk Kuantum Algoritmaları</vt:lpstr>
      <vt:lpstr>2000’den günümüze</vt:lpstr>
      <vt:lpstr>PowerPoint Sunusu</vt:lpstr>
      <vt:lpstr>PowerPoint Sunusu</vt:lpstr>
      <vt:lpstr>Karmaşıklık Kuramı</vt:lpstr>
      <vt:lpstr>Kuantum Hesaplamanın Uygulama Alanları</vt:lpstr>
      <vt:lpstr>Kuantum Teknolojileri</vt:lpstr>
      <vt:lpstr>Kuantum Bilgisayar Neyi Değiştirecek</vt:lpstr>
      <vt:lpstr>Kuantum Bilgisayar Ne Değildir?</vt:lpstr>
      <vt:lpstr>Kuantum Üstünlük </vt:lpstr>
      <vt:lpstr>Kuantum Üstünlük</vt:lpstr>
      <vt:lpstr>PowerPoint Sunusu</vt:lpstr>
      <vt:lpstr>Yatırımlar</vt:lpstr>
      <vt:lpstr>Teşekkürler M.Ali ŞEN 20011701</vt:lpstr>
      <vt:lpstr>PowerPoint Sunusu</vt:lpstr>
      <vt:lpstr>Kuantum Teknolojilerinin Geleceği</vt:lpstr>
      <vt:lpstr>PowerPoint Sunusu</vt:lpstr>
      <vt:lpstr>Türkiye’de Kuantum Teknolojileri</vt:lpstr>
      <vt:lpstr>QDrive, Qworld, Qturkey,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computıng</dc:title>
  <dc:creator>Özlem ss</dc:creator>
  <cp:lastModifiedBy>MUHAMMET ALİ ŞEN</cp:lastModifiedBy>
  <cp:revision>102</cp:revision>
  <dcterms:created xsi:type="dcterms:W3CDTF">2020-03-07T20:26:15Z</dcterms:created>
  <dcterms:modified xsi:type="dcterms:W3CDTF">2021-11-10T08:49:32Z</dcterms:modified>
</cp:coreProperties>
</file>